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17F348A-6F67-367F-54C6-1444FE569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9224797D-4193-906C-67FB-482D3CAC1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AD538268-289D-2B94-ED5E-6A638D068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B2C7E0DE-30D0-AF1C-4ABF-A5A6289A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2ED81133-7938-F4D5-3EE5-31E3C95A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4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D609EF-9FA8-7059-4295-4D391CC3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ACA1D77D-941E-A801-86D5-68CC1728D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4B0A783B-229D-1BDB-ECD4-7A5A5039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7257E3D-0937-35A7-0947-94B86A21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2F6E8089-3FEC-12DE-7B16-8D92D399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8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B2672D8F-8653-E1A5-EB64-C11DC2D89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A916DB3F-03D6-165A-13F6-8A1B69CC4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BC42679-EF58-FA7F-3E3E-BC99961A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8DD40C3-BDEC-11D6-5DD4-F6061747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F24944F-7DE3-3211-74F9-530C27A8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2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AC703AE-87FB-DAC8-55B1-43436350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8FC5F22-6D9A-2030-12BD-32C7791A6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92376925-C20A-8A53-E7CD-DF8FC063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825A009-0A26-1D8F-2ED7-15217821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291B431-A20C-85F9-2BE7-C9B38FFD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8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ADCAEE7-D87F-EA69-81F0-DB3C4F3E2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8335B37D-54F1-F324-F415-25C18616D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9246C592-0FCA-1B5B-85FD-6E5E35BA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52EFDA42-D56B-B4E3-BAF5-8B1E5C3E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3CA01E8-CBD0-D50C-7247-3EEE13D5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0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D2E2159-1358-CC41-8BC1-FD3CF4E9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3B5EBE0-D495-C75F-785B-61D51CC56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E5B2C595-3D83-D2D8-E279-55DC2AF85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A1F1B34A-E8F4-BEC4-CC18-4D0324F3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8871E11F-DF7E-E40B-DBC5-DDB538FD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CD74D8A6-79D0-3162-7B60-AE6B0FC1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8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F7CB916-1DE6-B524-8BE8-0C44ED62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3537783B-0350-0590-AECF-48735D40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A30FFFE1-70A4-B920-585D-1811990DF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D54F08B0-BD2D-2E53-0CC4-6974932F6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27B56CD2-859B-DBC4-A8D7-A3F66E827D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A4906A64-6252-E26A-3138-0B8366AA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29302166-8E16-9DA4-AF8B-01CC2017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5067A91F-C81F-5362-1EEB-77DD0CBA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4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22F4773-2EF7-3658-791D-4F5D9205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7A0884FD-F4B0-6278-2F57-4213E5E5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83E78FB6-DDC6-8A6C-BACC-25401577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48A83F1C-B05C-39F1-BC83-8A58F63A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4EACD8F3-C0B6-DD39-2A58-8B4A6155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0C023805-C3C8-8CE8-D44D-556E74B6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27729FA6-418B-47A4-C795-019E5C1E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6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A4CAFF7-400C-796D-0F4A-058C8618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24FB6E7-BEF1-F805-3E8B-633A260F5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A8C5B0C1-BE35-B109-1DEB-BDFB29CE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C1359325-EA9B-DFA9-5ABE-FDB68172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7E15F4BC-CD11-22A7-6B74-6BDF7C0B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1C5DD61F-D0F1-184D-91FC-D807B0AB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98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3F19598-4474-3FD5-9B6E-69514EAD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5A2F3AD9-5791-D312-D9D0-8ECDE2FE2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0BAF4D5C-A1D6-929C-C96C-5A763E47C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EB88BE10-EE49-5CF8-2F38-33B2BEC15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9A5C1AFC-D7EE-18AE-1304-A269A996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092C34E4-06ED-2B0F-AE4D-82EED4B8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76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1B549F8C-AF7A-F96B-78B5-44EB3D29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0FB24CC0-1AA1-4A92-361F-742313911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D711F0FA-0810-1480-8796-272B4C5C9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9D365633-96CD-1E86-9CDB-C3B06273C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D2F689B0-52CD-BD5C-5E9B-03FDB2E9E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2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E970244-BCD9-5BCA-6723-26B7A230C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461" y="728664"/>
            <a:ext cx="4984813" cy="3157080"/>
          </a:xfrm>
          <a:noFill/>
        </p:spPr>
        <p:txBody>
          <a:bodyPr>
            <a:normAutofit/>
          </a:bodyPr>
          <a:lstStyle/>
          <a:p>
            <a:pPr algn="l"/>
            <a:r>
              <a:rPr lang="sl-SI" sz="5200" b="1">
                <a:latin typeface="Agency FB" panose="020B0503020202020204" pitchFamily="34" charset="0"/>
              </a:rPr>
              <a:t>FESTI</a:t>
            </a:r>
            <a:br>
              <a:rPr lang="sl-SI" sz="5200"/>
            </a:br>
            <a:r>
              <a:rPr lang="sl-SI" sz="5200">
                <a:latin typeface="Agency FB" panose="020B0503020202020204" pitchFamily="34" charset="0"/>
              </a:rPr>
              <a:t>PREDSTAVITEV PROJEKTA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43B80DCD-3182-9AB2-86DB-FDEA922A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461" y="4072045"/>
            <a:ext cx="4984813" cy="2057289"/>
          </a:xfrm>
          <a:noFill/>
        </p:spPr>
        <p:txBody>
          <a:bodyPr>
            <a:normAutofit/>
          </a:bodyPr>
          <a:lstStyle/>
          <a:p>
            <a:pPr algn="l"/>
            <a:r>
              <a:rPr lang="sl-SI" b="1">
                <a:latin typeface="Agency FB" panose="020B0503020202020204" pitchFamily="34" charset="0"/>
              </a:rPr>
              <a:t>Serverless:</a:t>
            </a:r>
          </a:p>
          <a:p>
            <a:pPr algn="l"/>
            <a:r>
              <a:rPr lang="sl-SI">
                <a:latin typeface="Agency FB" panose="020B0503020202020204" pitchFamily="34" charset="0"/>
              </a:rPr>
              <a:t>Jan Namestnik</a:t>
            </a:r>
          </a:p>
          <a:p>
            <a:pPr algn="l"/>
            <a:r>
              <a:rPr lang="sl-SI">
                <a:latin typeface="Agency FB" panose="020B0503020202020204" pitchFamily="34" charset="0"/>
              </a:rPr>
              <a:t>Nejc Cekuta</a:t>
            </a:r>
          </a:p>
          <a:p>
            <a:pPr algn="l"/>
            <a:r>
              <a:rPr lang="sl-SI">
                <a:latin typeface="Agency FB" panose="020B0503020202020204" pitchFamily="34" charset="0"/>
              </a:rPr>
              <a:t>Metod Golob</a:t>
            </a:r>
          </a:p>
          <a:p>
            <a:pPr algn="l"/>
            <a:endParaRPr lang="sl-SI">
              <a:latin typeface="Agency FB" panose="020B0503020202020204" pitchFamily="34" charset="0"/>
            </a:endParaRPr>
          </a:p>
        </p:txBody>
      </p:sp>
      <p:pic>
        <p:nvPicPr>
          <p:cNvPr id="16" name="Picture 3" descr="Abstract red geometric pattern">
            <a:extLst>
              <a:ext uri="{FF2B5EF4-FFF2-40B4-BE49-F238E27FC236}">
                <a16:creationId xmlns:a16="http://schemas.microsoft.com/office/drawing/2014/main" id="{10B3EBD5-2DAF-BA31-9EB4-AA1BA533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8" r="35228" b="-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94D373A-00B7-86AD-11B8-0BB9EA33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77" y="2787756"/>
            <a:ext cx="1891516" cy="5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jeZBesedilom 5">
            <a:extLst>
              <a:ext uri="{FF2B5EF4-FFF2-40B4-BE49-F238E27FC236}">
                <a16:creationId xmlns:a16="http://schemas.microsoft.com/office/drawing/2014/main" id="{5CA35F4F-6132-5B55-70E5-D660622D8CC2}"/>
              </a:ext>
            </a:extLst>
          </p:cNvPr>
          <p:cNvSpPr txBox="1"/>
          <p:nvPr/>
        </p:nvSpPr>
        <p:spPr>
          <a:xfrm>
            <a:off x="5044916" y="2511188"/>
            <a:ext cx="245700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l-SI" sz="1500" dirty="0"/>
              <a:t>Podatkovna Baza</a:t>
            </a:r>
          </a:p>
        </p:txBody>
      </p:sp>
      <p:pic>
        <p:nvPicPr>
          <p:cNvPr id="7" name="Picture 6" descr="What are APIs and how do they work | Elemental">
            <a:extLst>
              <a:ext uri="{FF2B5EF4-FFF2-40B4-BE49-F238E27FC236}">
                <a16:creationId xmlns:a16="http://schemas.microsoft.com/office/drawing/2014/main" id="{337A075E-622E-2135-3056-ACAE1BAA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34" y="706405"/>
            <a:ext cx="1466370" cy="120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Raven puščični povezovalnik 7">
            <a:extLst>
              <a:ext uri="{FF2B5EF4-FFF2-40B4-BE49-F238E27FC236}">
                <a16:creationId xmlns:a16="http://schemas.microsoft.com/office/drawing/2014/main" id="{25871226-F6F4-92AB-821F-B35479A3E44C}"/>
              </a:ext>
            </a:extLst>
          </p:cNvPr>
          <p:cNvCxnSpPr>
            <a:cxnSpLocks/>
          </p:cNvCxnSpPr>
          <p:nvPr/>
        </p:nvCxnSpPr>
        <p:spPr>
          <a:xfrm>
            <a:off x="6175590" y="1809171"/>
            <a:ext cx="1312" cy="645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uščični povezovalnik 9">
            <a:extLst>
              <a:ext uri="{FF2B5EF4-FFF2-40B4-BE49-F238E27FC236}">
                <a16:creationId xmlns:a16="http://schemas.microsoft.com/office/drawing/2014/main" id="{00232483-9705-4FD0-4BB2-C60844072F40}"/>
              </a:ext>
            </a:extLst>
          </p:cNvPr>
          <p:cNvCxnSpPr>
            <a:cxnSpLocks/>
          </p:cNvCxnSpPr>
          <p:nvPr/>
        </p:nvCxnSpPr>
        <p:spPr>
          <a:xfrm>
            <a:off x="7501921" y="2985644"/>
            <a:ext cx="1607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ljeZBesedilom 11">
            <a:extLst>
              <a:ext uri="{FF2B5EF4-FFF2-40B4-BE49-F238E27FC236}">
                <a16:creationId xmlns:a16="http://schemas.microsoft.com/office/drawing/2014/main" id="{FDBAE091-A29F-5927-DAA5-71154EF5AE25}"/>
              </a:ext>
            </a:extLst>
          </p:cNvPr>
          <p:cNvSpPr txBox="1"/>
          <p:nvPr/>
        </p:nvSpPr>
        <p:spPr>
          <a:xfrm>
            <a:off x="8583364" y="1911485"/>
            <a:ext cx="237589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l-SI" sz="1500" dirty="0"/>
              <a:t>Mobilna aplikacija</a:t>
            </a:r>
          </a:p>
        </p:txBody>
      </p:sp>
      <p:sp>
        <p:nvSpPr>
          <p:cNvPr id="13" name="PoljeZBesedilom 12">
            <a:extLst>
              <a:ext uri="{FF2B5EF4-FFF2-40B4-BE49-F238E27FC236}">
                <a16:creationId xmlns:a16="http://schemas.microsoft.com/office/drawing/2014/main" id="{9E0694E4-0382-8BAF-1B31-E9B9EDC2BD27}"/>
              </a:ext>
            </a:extLst>
          </p:cNvPr>
          <p:cNvSpPr txBox="1"/>
          <p:nvPr/>
        </p:nvSpPr>
        <p:spPr>
          <a:xfrm>
            <a:off x="1351542" y="388015"/>
            <a:ext cx="237590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l-SI" sz="1500" dirty="0"/>
              <a:t>Spletni odjemalec</a:t>
            </a:r>
          </a:p>
        </p:txBody>
      </p:sp>
      <p:sp>
        <p:nvSpPr>
          <p:cNvPr id="14" name="PoljeZBesedilom 13">
            <a:extLst>
              <a:ext uri="{FF2B5EF4-FFF2-40B4-BE49-F238E27FC236}">
                <a16:creationId xmlns:a16="http://schemas.microsoft.com/office/drawing/2014/main" id="{FAF5C7F8-4ADF-8C70-E9FB-32AB8A99995A}"/>
              </a:ext>
            </a:extLst>
          </p:cNvPr>
          <p:cNvSpPr txBox="1"/>
          <p:nvPr/>
        </p:nvSpPr>
        <p:spPr>
          <a:xfrm>
            <a:off x="5065366" y="369058"/>
            <a:ext cx="231767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l-SI" sz="1500" dirty="0"/>
              <a:t>Spletna storitev</a:t>
            </a:r>
          </a:p>
        </p:txBody>
      </p:sp>
      <p:pic>
        <p:nvPicPr>
          <p:cNvPr id="15" name="Vite + React + TS - Google Chrome 2024-06-10 19-22-14">
            <a:extLst>
              <a:ext uri="{FF2B5EF4-FFF2-40B4-BE49-F238E27FC236}">
                <a16:creationId xmlns:a16="http://schemas.microsoft.com/office/drawing/2014/main" id="{B5A739C8-07FA-73F1-2295-DE7E221A4F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1875" y="903288"/>
            <a:ext cx="2657475" cy="1384300"/>
          </a:xfrm>
        </p:spPr>
      </p:pic>
      <p:cxnSp>
        <p:nvCxnSpPr>
          <p:cNvPr id="16" name="Raven puščični povezovalnik 15">
            <a:extLst>
              <a:ext uri="{FF2B5EF4-FFF2-40B4-BE49-F238E27FC236}">
                <a16:creationId xmlns:a16="http://schemas.microsoft.com/office/drawing/2014/main" id="{DAFB42C5-D742-1374-0376-796A371AC0C1}"/>
              </a:ext>
            </a:extLst>
          </p:cNvPr>
          <p:cNvCxnSpPr>
            <a:cxnSpLocks/>
          </p:cNvCxnSpPr>
          <p:nvPr/>
        </p:nvCxnSpPr>
        <p:spPr>
          <a:xfrm>
            <a:off x="4080681" y="1385248"/>
            <a:ext cx="12965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oljeZBesedilom 19">
            <a:extLst>
              <a:ext uri="{FF2B5EF4-FFF2-40B4-BE49-F238E27FC236}">
                <a16:creationId xmlns:a16="http://schemas.microsoft.com/office/drawing/2014/main" id="{1A1ADB69-7C28-FD85-528B-53D063AA6BA1}"/>
              </a:ext>
            </a:extLst>
          </p:cNvPr>
          <p:cNvSpPr txBox="1"/>
          <p:nvPr/>
        </p:nvSpPr>
        <p:spPr>
          <a:xfrm>
            <a:off x="5132932" y="4400534"/>
            <a:ext cx="208531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l-SI" sz="1500" dirty="0"/>
              <a:t>Zemljevid</a:t>
            </a:r>
          </a:p>
        </p:txBody>
      </p:sp>
      <p:cxnSp>
        <p:nvCxnSpPr>
          <p:cNvPr id="21" name="Raven puščični povezovalnik 20">
            <a:extLst>
              <a:ext uri="{FF2B5EF4-FFF2-40B4-BE49-F238E27FC236}">
                <a16:creationId xmlns:a16="http://schemas.microsoft.com/office/drawing/2014/main" id="{3249C9B0-1C2B-DE89-CD96-917CB3A81D91}"/>
              </a:ext>
            </a:extLst>
          </p:cNvPr>
          <p:cNvCxnSpPr>
            <a:cxnSpLocks/>
          </p:cNvCxnSpPr>
          <p:nvPr/>
        </p:nvCxnSpPr>
        <p:spPr>
          <a:xfrm flipH="1">
            <a:off x="6224203" y="3496465"/>
            <a:ext cx="24495" cy="874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Slika 25">
            <a:extLst>
              <a:ext uri="{FF2B5EF4-FFF2-40B4-BE49-F238E27FC236}">
                <a16:creationId xmlns:a16="http://schemas.microsoft.com/office/drawing/2014/main" id="{F0B45C3D-64C5-4758-90D3-35BEEEFAD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323" y="4781651"/>
            <a:ext cx="1793759" cy="18590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6CE3B3-7F74-9C8F-E5DD-C8F645C0C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771" y="2288637"/>
            <a:ext cx="913941" cy="20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Slika 12">
            <a:extLst>
              <a:ext uri="{FF2B5EF4-FFF2-40B4-BE49-F238E27FC236}">
                <a16:creationId xmlns:a16="http://schemas.microsoft.com/office/drawing/2014/main" id="{ECB03788-DF47-19C6-E530-7EA93ECF04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4871" y="4784472"/>
            <a:ext cx="1229638" cy="1198325"/>
          </a:xfrm>
          <a:prstGeom prst="rect">
            <a:avLst/>
          </a:prstGeom>
        </p:spPr>
      </p:pic>
      <p:cxnSp>
        <p:nvCxnSpPr>
          <p:cNvPr id="30" name="Raven puščični povezovalnik 29">
            <a:extLst>
              <a:ext uri="{FF2B5EF4-FFF2-40B4-BE49-F238E27FC236}">
                <a16:creationId xmlns:a16="http://schemas.microsoft.com/office/drawing/2014/main" id="{513ACF2A-3ECA-4ECD-A7D1-28FE791D54A8}"/>
              </a:ext>
            </a:extLst>
          </p:cNvPr>
          <p:cNvCxnSpPr>
            <a:cxnSpLocks/>
          </p:cNvCxnSpPr>
          <p:nvPr/>
        </p:nvCxnSpPr>
        <p:spPr>
          <a:xfrm flipH="1">
            <a:off x="9358350" y="4512585"/>
            <a:ext cx="386049" cy="432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oljeZBesedilom 33">
            <a:extLst>
              <a:ext uri="{FF2B5EF4-FFF2-40B4-BE49-F238E27FC236}">
                <a16:creationId xmlns:a16="http://schemas.microsoft.com/office/drawing/2014/main" id="{145A4107-9933-E1BC-C8D7-B7396F582930}"/>
              </a:ext>
            </a:extLst>
          </p:cNvPr>
          <p:cNvSpPr txBox="1"/>
          <p:nvPr/>
        </p:nvSpPr>
        <p:spPr>
          <a:xfrm>
            <a:off x="8345906" y="4528233"/>
            <a:ext cx="103386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l-SI" sz="1500" dirty="0"/>
              <a:t>ML</a:t>
            </a:r>
          </a:p>
        </p:txBody>
      </p:sp>
      <p:sp>
        <p:nvSpPr>
          <p:cNvPr id="35" name="PoljeZBesedilom 34">
            <a:extLst>
              <a:ext uri="{FF2B5EF4-FFF2-40B4-BE49-F238E27FC236}">
                <a16:creationId xmlns:a16="http://schemas.microsoft.com/office/drawing/2014/main" id="{97933BE4-39BD-662E-C1A3-D713A50E03AE}"/>
              </a:ext>
            </a:extLst>
          </p:cNvPr>
          <p:cNvSpPr txBox="1"/>
          <p:nvPr/>
        </p:nvSpPr>
        <p:spPr>
          <a:xfrm>
            <a:off x="8560616" y="292654"/>
            <a:ext cx="109853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l-SI" sz="1500" dirty="0">
                <a:ea typeface="+mn-lt"/>
                <a:cs typeface="+mn-lt"/>
              </a:rPr>
              <a:t>Rudar</a:t>
            </a:r>
          </a:p>
        </p:txBody>
      </p:sp>
      <p:pic>
        <p:nvPicPr>
          <p:cNvPr id="36" name="Slika 11">
            <a:extLst>
              <a:ext uri="{FF2B5EF4-FFF2-40B4-BE49-F238E27FC236}">
                <a16:creationId xmlns:a16="http://schemas.microsoft.com/office/drawing/2014/main" id="{5D4B39CC-F0D3-1C46-9C0E-16F37BDBF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1735" y="686234"/>
            <a:ext cx="962656" cy="962657"/>
          </a:xfrm>
          <a:prstGeom prst="rect">
            <a:avLst/>
          </a:prstGeom>
        </p:spPr>
      </p:pic>
      <p:cxnSp>
        <p:nvCxnSpPr>
          <p:cNvPr id="37" name="Raven puščični povezovalnik 36">
            <a:extLst>
              <a:ext uri="{FF2B5EF4-FFF2-40B4-BE49-F238E27FC236}">
                <a16:creationId xmlns:a16="http://schemas.microsoft.com/office/drawing/2014/main" id="{12C88049-178E-A60E-94FD-585856C89679}"/>
              </a:ext>
            </a:extLst>
          </p:cNvPr>
          <p:cNvCxnSpPr>
            <a:cxnSpLocks/>
          </p:cNvCxnSpPr>
          <p:nvPr/>
        </p:nvCxnSpPr>
        <p:spPr>
          <a:xfrm flipV="1">
            <a:off x="6986255" y="1146841"/>
            <a:ext cx="1358846" cy="207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ven puščični povezovalnik 41">
            <a:extLst>
              <a:ext uri="{FF2B5EF4-FFF2-40B4-BE49-F238E27FC236}">
                <a16:creationId xmlns:a16="http://schemas.microsoft.com/office/drawing/2014/main" id="{6DCCD856-6340-FFBD-2592-67A9C9D47BAC}"/>
              </a:ext>
            </a:extLst>
          </p:cNvPr>
          <p:cNvCxnSpPr>
            <a:cxnSpLocks/>
          </p:cNvCxnSpPr>
          <p:nvPr/>
        </p:nvCxnSpPr>
        <p:spPr>
          <a:xfrm flipH="1" flipV="1">
            <a:off x="6986255" y="3422176"/>
            <a:ext cx="1358846" cy="140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oljeZBesedilom 45">
            <a:extLst>
              <a:ext uri="{FF2B5EF4-FFF2-40B4-BE49-F238E27FC236}">
                <a16:creationId xmlns:a16="http://schemas.microsoft.com/office/drawing/2014/main" id="{5CE1FB0C-9BE1-BFF2-CC7A-BBD22986012E}"/>
              </a:ext>
            </a:extLst>
          </p:cNvPr>
          <p:cNvSpPr txBox="1"/>
          <p:nvPr/>
        </p:nvSpPr>
        <p:spPr>
          <a:xfrm>
            <a:off x="3224364" y="2522048"/>
            <a:ext cx="1047420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l-SI" sz="1500" dirty="0" err="1"/>
              <a:t>Scraper</a:t>
            </a:r>
            <a:endParaRPr lang="sl-SI" sz="1500" dirty="0"/>
          </a:p>
        </p:txBody>
      </p:sp>
      <p:pic>
        <p:nvPicPr>
          <p:cNvPr id="48" name="Slika 47">
            <a:extLst>
              <a:ext uri="{FF2B5EF4-FFF2-40B4-BE49-F238E27FC236}">
                <a16:creationId xmlns:a16="http://schemas.microsoft.com/office/drawing/2014/main" id="{AEBE44FF-AF06-D11E-BF8F-123A5E2A0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4159" y="4439479"/>
            <a:ext cx="2146663" cy="1376448"/>
          </a:xfrm>
          <a:prstGeom prst="rect">
            <a:avLst/>
          </a:prstGeom>
        </p:spPr>
      </p:pic>
      <p:cxnSp>
        <p:nvCxnSpPr>
          <p:cNvPr id="49" name="Raven puščični povezovalnik 48">
            <a:extLst>
              <a:ext uri="{FF2B5EF4-FFF2-40B4-BE49-F238E27FC236}">
                <a16:creationId xmlns:a16="http://schemas.microsoft.com/office/drawing/2014/main" id="{807D92A3-A0D8-8F4D-EF3D-430E7DAF0256}"/>
              </a:ext>
            </a:extLst>
          </p:cNvPr>
          <p:cNvCxnSpPr>
            <a:cxnSpLocks/>
          </p:cNvCxnSpPr>
          <p:nvPr/>
        </p:nvCxnSpPr>
        <p:spPr>
          <a:xfrm flipV="1">
            <a:off x="4421409" y="1900487"/>
            <a:ext cx="955809" cy="68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oljeZBesedilom 57">
            <a:extLst>
              <a:ext uri="{FF2B5EF4-FFF2-40B4-BE49-F238E27FC236}">
                <a16:creationId xmlns:a16="http://schemas.microsoft.com/office/drawing/2014/main" id="{6226F254-3762-FA0C-8A80-EC8A6479F805}"/>
              </a:ext>
            </a:extLst>
          </p:cNvPr>
          <p:cNvSpPr txBox="1"/>
          <p:nvPr/>
        </p:nvSpPr>
        <p:spPr>
          <a:xfrm>
            <a:off x="1654965" y="4090763"/>
            <a:ext cx="1973755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l-SI" sz="1500" dirty="0"/>
              <a:t>Vir podatkov</a:t>
            </a:r>
          </a:p>
        </p:txBody>
      </p:sp>
      <p:pic>
        <p:nvPicPr>
          <p:cNvPr id="60" name="Slika 8">
            <a:extLst>
              <a:ext uri="{FF2B5EF4-FFF2-40B4-BE49-F238E27FC236}">
                <a16:creationId xmlns:a16="http://schemas.microsoft.com/office/drawing/2014/main" id="{27645032-386F-B48E-0FE5-D98AEEAC04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4950" y="2822629"/>
            <a:ext cx="801754" cy="785105"/>
          </a:xfrm>
          <a:prstGeom prst="rect">
            <a:avLst/>
          </a:prstGeom>
        </p:spPr>
      </p:pic>
      <p:cxnSp>
        <p:nvCxnSpPr>
          <p:cNvPr id="61" name="Raven puščični povezovalnik 60">
            <a:extLst>
              <a:ext uri="{FF2B5EF4-FFF2-40B4-BE49-F238E27FC236}">
                <a16:creationId xmlns:a16="http://schemas.microsoft.com/office/drawing/2014/main" id="{90C3ED82-516C-60EC-3BFE-12E609C56D68}"/>
              </a:ext>
            </a:extLst>
          </p:cNvPr>
          <p:cNvCxnSpPr>
            <a:cxnSpLocks/>
          </p:cNvCxnSpPr>
          <p:nvPr/>
        </p:nvCxnSpPr>
        <p:spPr>
          <a:xfrm flipV="1">
            <a:off x="2754180" y="3555242"/>
            <a:ext cx="570770" cy="530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67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66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12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D0B49CE-063A-BA0B-9694-CF8A9D7B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5000" u="sng" dirty="0">
                <a:latin typeface="Agency FB" panose="020B0503020202020204" pitchFamily="34" charset="0"/>
              </a:rPr>
              <a:t>Pridobivanje podatkov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F6A1CA5-B669-4FB4-D5F8-4F3A4514E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200" dirty="0" err="1"/>
              <a:t>Scraper</a:t>
            </a:r>
            <a:endParaRPr lang="sl-SI" sz="2200" dirty="0"/>
          </a:p>
          <a:p>
            <a:r>
              <a:rPr lang="sl-SI" sz="2200" dirty="0" err="1"/>
              <a:t>Visit</a:t>
            </a:r>
            <a:r>
              <a:rPr lang="sl-SI" sz="2200" dirty="0"/>
              <a:t> Maribor</a:t>
            </a:r>
          </a:p>
          <a:p>
            <a:r>
              <a:rPr lang="sl-SI" sz="2200" dirty="0"/>
              <a:t>Podatkovna baza v </a:t>
            </a:r>
            <a:r>
              <a:rPr lang="sl-SI" sz="2200" dirty="0" err="1"/>
              <a:t>MongoDB</a:t>
            </a:r>
            <a:r>
              <a:rPr lang="sl-SI" sz="2200" dirty="0"/>
              <a:t> Atlas</a:t>
            </a:r>
          </a:p>
          <a:p>
            <a:r>
              <a:rPr lang="sl-SI" sz="2200" dirty="0"/>
              <a:t>Vmesnik za podatkovno bazo</a:t>
            </a:r>
          </a:p>
          <a:p>
            <a:endParaRPr lang="sl-SI" sz="2000" dirty="0"/>
          </a:p>
          <a:p>
            <a:endParaRPr lang="sl-SI" sz="2000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AC6BEA19-B117-B548-BF12-773FDCED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212" y="3587689"/>
            <a:ext cx="4408226" cy="2826570"/>
          </a:xfrm>
          <a:prstGeom prst="rect">
            <a:avLst/>
          </a:prstGeom>
        </p:spPr>
      </p:pic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FC9F78A3-5219-D32E-F8EA-21E828B9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332" y="324471"/>
            <a:ext cx="3874827" cy="286737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004EA9-D2F8-3EB2-6F39-F73D7532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11" y="3833352"/>
            <a:ext cx="3631144" cy="221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8AAC4A8-965E-34F0-BD23-FD26814A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5000" u="sng" dirty="0" err="1">
                <a:latin typeface="Agency FB" panose="020B0503020202020204" pitchFamily="34" charset="0"/>
              </a:rPr>
              <a:t>Stežniški</a:t>
            </a:r>
            <a:r>
              <a:rPr lang="sl-SI" sz="5000" u="sng" dirty="0">
                <a:latin typeface="Agency FB" panose="020B0503020202020204" pitchFamily="34" charset="0"/>
              </a:rPr>
              <a:t>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1C8D6B4-8C5D-10B0-D826-60E8EB889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200" dirty="0" err="1"/>
              <a:t>Docker</a:t>
            </a:r>
            <a:r>
              <a:rPr lang="sl-SI" sz="2200" dirty="0"/>
              <a:t> okolje</a:t>
            </a:r>
          </a:p>
          <a:p>
            <a:r>
              <a:rPr lang="sl-SI" sz="2200" dirty="0"/>
              <a:t>Podatkovna baza </a:t>
            </a:r>
            <a:r>
              <a:rPr lang="sl-SI" sz="2200" dirty="0" err="1"/>
              <a:t>MongoDB</a:t>
            </a:r>
            <a:r>
              <a:rPr lang="sl-SI" sz="2200" dirty="0"/>
              <a:t> Atlas</a:t>
            </a:r>
          </a:p>
          <a:p>
            <a:r>
              <a:rPr lang="sl-SI" sz="2200" dirty="0"/>
              <a:t>Microsoft </a:t>
            </a:r>
            <a:r>
              <a:rPr lang="sl-SI" sz="2200" dirty="0" err="1"/>
              <a:t>Azure</a:t>
            </a:r>
            <a:endParaRPr lang="sl-SI" sz="2200" dirty="0"/>
          </a:p>
        </p:txBody>
      </p:sp>
      <p:pic>
        <p:nvPicPr>
          <p:cNvPr id="4" name="Slika 5">
            <a:extLst>
              <a:ext uri="{FF2B5EF4-FFF2-40B4-BE49-F238E27FC236}">
                <a16:creationId xmlns:a16="http://schemas.microsoft.com/office/drawing/2014/main" id="{C321A427-1E3F-4C8F-6DB7-D7EB0CF6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505" y="722229"/>
            <a:ext cx="2276164" cy="611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lika 6">
            <a:extLst>
              <a:ext uri="{FF2B5EF4-FFF2-40B4-BE49-F238E27FC236}">
                <a16:creationId xmlns:a16="http://schemas.microsoft.com/office/drawing/2014/main" id="{C54E7733-1FC0-58F8-CA07-FB7B2406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172" y="475211"/>
            <a:ext cx="1932319" cy="906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Slika 5" descr="Slika, ki vsebuje besede besedilo, posnetek zaslona, programska oprema, večpredstavnostna programska oprema&#10;&#10;Opis je samodejno ustvarjen">
            <a:extLst>
              <a:ext uri="{FF2B5EF4-FFF2-40B4-BE49-F238E27FC236}">
                <a16:creationId xmlns:a16="http://schemas.microsoft.com/office/drawing/2014/main" id="{ED083085-D0E0-1414-B917-024394B3F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16" y="2429406"/>
            <a:ext cx="5878312" cy="2306107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A48040C-4527-7ACD-EAC7-1018E7D03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32" y="3294063"/>
            <a:ext cx="3935700" cy="2882900"/>
          </a:xfrm>
          <a:prstGeom prst="rect">
            <a:avLst/>
          </a:prstGeom>
        </p:spPr>
      </p:pic>
      <p:pic>
        <p:nvPicPr>
          <p:cNvPr id="2050" name="Picture 2" descr="Azure has a new logo, but where do you download it? Here!">
            <a:extLst>
              <a:ext uri="{FF2B5EF4-FFF2-40B4-BE49-F238E27FC236}">
                <a16:creationId xmlns:a16="http://schemas.microsoft.com/office/drawing/2014/main" id="{EFB8BB3E-F74C-7918-8EEC-A6D0DFAC5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491" y="582508"/>
            <a:ext cx="783766" cy="78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31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6CA6B03-42AA-CE55-CB39-57F843F2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5000" u="sng" dirty="0">
                <a:latin typeface="Agency FB" panose="020B0503020202020204" pitchFamily="34" charset="0"/>
              </a:rPr>
              <a:t>Lasten jezik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38E004D-487E-4EA0-AE6C-03DDBB92D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2000" dirty="0"/>
              <a:t>Spodoben opisati linije in oblike</a:t>
            </a:r>
          </a:p>
          <a:p>
            <a:r>
              <a:rPr lang="sl-SI" sz="2000" dirty="0"/>
              <a:t>Prikaz teh oblik v </a:t>
            </a:r>
            <a:r>
              <a:rPr lang="sl-SI" sz="2000" dirty="0" err="1"/>
              <a:t>GeoJson</a:t>
            </a:r>
            <a:r>
              <a:rPr lang="sl-SI" sz="2000" dirty="0"/>
              <a:t>-u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129BC659-4C1A-44B4-82A3-43C2BD07B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85" y="2014796"/>
            <a:ext cx="5650790" cy="4092317"/>
          </a:xfrm>
          <a:prstGeom prst="rect">
            <a:avLst/>
          </a:prstGeom>
        </p:spPr>
      </p:pic>
      <p:pic>
        <p:nvPicPr>
          <p:cNvPr id="4098" name="Picture 2" descr="geojson file Icon - Free PNG &amp; SVG 3962382 - Noun Project">
            <a:extLst>
              <a:ext uri="{FF2B5EF4-FFF2-40B4-BE49-F238E27FC236}">
                <a16:creationId xmlns:a16="http://schemas.microsoft.com/office/drawing/2014/main" id="{91E50115-5C11-84E6-3D93-638F1645E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00" y="566738"/>
            <a:ext cx="1123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4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B28BB1F-664E-8F1A-A7F0-FBF31594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5000" u="sng" dirty="0">
                <a:latin typeface="Agency FB" panose="020B0503020202020204" pitchFamily="34" charset="0"/>
              </a:rPr>
              <a:t>Spletna storitev in spletni vmesnik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057DBCC-6058-72F1-E593-706E44A0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sl-SI" sz="2000" dirty="0"/>
              <a:t>Uporaba</a:t>
            </a:r>
            <a:r>
              <a:rPr lang="en-GB" sz="2000" dirty="0"/>
              <a:t> </a:t>
            </a:r>
            <a:r>
              <a:rPr lang="en-GB" sz="2000" dirty="0" err="1"/>
              <a:t>geoprostorskih</a:t>
            </a:r>
            <a:r>
              <a:rPr lang="en-GB" sz="2000" dirty="0"/>
              <a:t> </a:t>
            </a:r>
            <a:r>
              <a:rPr lang="sl-SI" sz="2000" dirty="0"/>
              <a:t>poizvedb</a:t>
            </a:r>
          </a:p>
          <a:p>
            <a:pPr lvl="0"/>
            <a:r>
              <a:rPr lang="en-GB" sz="2000" dirty="0" err="1"/>
              <a:t>Napredna</a:t>
            </a:r>
            <a:r>
              <a:rPr lang="en-GB" sz="2000" dirty="0"/>
              <a:t> </a:t>
            </a:r>
            <a:r>
              <a:rPr lang="sl-SI" sz="2000" dirty="0"/>
              <a:t>vizualizacija</a:t>
            </a:r>
            <a:r>
              <a:rPr lang="en-GB" sz="2000" dirty="0"/>
              <a:t> </a:t>
            </a:r>
            <a:r>
              <a:rPr lang="en-GB" sz="2000" dirty="0" err="1"/>
              <a:t>podatkov</a:t>
            </a:r>
            <a:r>
              <a:rPr lang="en-GB" sz="2000" dirty="0"/>
              <a:t> (</a:t>
            </a:r>
            <a:r>
              <a:rPr lang="sl-SI" sz="2000" dirty="0"/>
              <a:t>graf</a:t>
            </a:r>
            <a:r>
              <a:rPr lang="en-GB" sz="2000" dirty="0"/>
              <a:t>) </a:t>
            </a:r>
            <a:endParaRPr lang="sl-SI" sz="2000" dirty="0"/>
          </a:p>
          <a:p>
            <a:pPr lvl="0"/>
            <a:r>
              <a:rPr lang="sl-SI" sz="2000" dirty="0" err="1"/>
              <a:t>RestAPI</a:t>
            </a:r>
            <a:r>
              <a:rPr lang="sl-SI" sz="2000" dirty="0"/>
              <a:t> v </a:t>
            </a:r>
            <a:r>
              <a:rPr lang="sl-SI" sz="2000" dirty="0" err="1"/>
              <a:t>MongoDB</a:t>
            </a:r>
            <a:r>
              <a:rPr lang="sl-SI" sz="2000" dirty="0"/>
              <a:t> Atlas</a:t>
            </a:r>
            <a:endParaRPr lang="en-GB" sz="2000" dirty="0"/>
          </a:p>
          <a:p>
            <a:pPr marL="457200" lvl="1" indent="0">
              <a:buNone/>
            </a:pPr>
            <a:endParaRPr lang="sl-SI" sz="2000" dirty="0"/>
          </a:p>
          <a:p>
            <a:pPr marL="457200" lvl="1" indent="0">
              <a:buNone/>
            </a:pPr>
            <a:endParaRPr lang="sl-SI" sz="2000" dirty="0"/>
          </a:p>
        </p:txBody>
      </p:sp>
      <p:pic>
        <p:nvPicPr>
          <p:cNvPr id="4" name="Vite + React + TS - Google Chrome 2024-06-10 19-22-14">
            <a:extLst>
              <a:ext uri="{FF2B5EF4-FFF2-40B4-BE49-F238E27FC236}">
                <a16:creationId xmlns:a16="http://schemas.microsoft.com/office/drawing/2014/main" id="{01F26494-831C-4DA2-E73F-64E7CB4E6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133600"/>
            <a:ext cx="5464282" cy="28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6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FE3BCA-134B-91EC-C2F4-EB614CE93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461" y="2555119"/>
            <a:ext cx="10515600" cy="1325563"/>
          </a:xfrm>
        </p:spPr>
        <p:txBody>
          <a:bodyPr>
            <a:noAutofit/>
          </a:bodyPr>
          <a:lstStyle/>
          <a:p>
            <a:r>
              <a:rPr lang="sl-SI" sz="9000" dirty="0">
                <a:latin typeface="Agency FB" panose="020B0503020202020204" pitchFamily="34" charset="0"/>
              </a:rPr>
              <a:t>VERIGA BLOKOV</a:t>
            </a:r>
          </a:p>
        </p:txBody>
      </p:sp>
    </p:spTree>
    <p:extLst>
      <p:ext uri="{BB962C8B-B14F-4D97-AF65-F5344CB8AC3E}">
        <p14:creationId xmlns:p14="http://schemas.microsoft.com/office/powerpoint/2010/main" val="413189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247281-12DF-5A33-351C-5407D17D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0A4DC44-3E72-30F4-2615-EB899801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00582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82</Words>
  <Application>Microsoft Office PowerPoint</Application>
  <PresentationFormat>Širokozaslonsko</PresentationFormat>
  <Paragraphs>31</Paragraphs>
  <Slides>8</Slides>
  <Notes>0</Notes>
  <HiddenSlides>0</HiddenSlides>
  <MMClips>2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8</vt:i4>
      </vt:variant>
    </vt:vector>
  </HeadingPairs>
  <TitlesOfParts>
    <vt:vector size="13" baseType="lpstr">
      <vt:lpstr>Agency FB</vt:lpstr>
      <vt:lpstr>Aptos</vt:lpstr>
      <vt:lpstr>Aptos Display</vt:lpstr>
      <vt:lpstr>Arial</vt:lpstr>
      <vt:lpstr>Officeova tema</vt:lpstr>
      <vt:lpstr>FESTI PREDSTAVITEV PROJEKTA</vt:lpstr>
      <vt:lpstr>PowerPointova predstavitev</vt:lpstr>
      <vt:lpstr>Pridobivanje podatkov</vt:lpstr>
      <vt:lpstr>Stežniški del</vt:lpstr>
      <vt:lpstr>Lasten jezik</vt:lpstr>
      <vt:lpstr>Spletna storitev in spletni vmesnik</vt:lpstr>
      <vt:lpstr>VERIGA BLOKOV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Namestnik</dc:creator>
  <cp:lastModifiedBy>Jan Namestnik</cp:lastModifiedBy>
  <cp:revision>1</cp:revision>
  <dcterms:created xsi:type="dcterms:W3CDTF">2025-01-19T16:24:29Z</dcterms:created>
  <dcterms:modified xsi:type="dcterms:W3CDTF">2025-01-19T17:37:30Z</dcterms:modified>
</cp:coreProperties>
</file>